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1" r:id="rId3"/>
    <p:sldMasterId id="2147483682" r:id="rId4"/>
    <p:sldMasterId id="214748368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y="5143500" cx="9144000"/>
  <p:notesSz cx="6858000" cy="9144000"/>
  <p:embeddedFontLst>
    <p:embeddedFont>
      <p:font typeface="Ubuntu"/>
      <p:regular r:id="rId39"/>
      <p:bold r:id="rId40"/>
      <p:italic r:id="rId41"/>
      <p:boldItalic r:id="rId42"/>
    </p:embeddedFont>
    <p:embeddedFont>
      <p:font typeface="Capriola"/>
      <p:regular r:id="rId43"/>
    </p:embeddedFont>
    <p:embeddedFont>
      <p:font typeface="Bree Serif"/>
      <p:regular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Ubuntu-bold.fntdata"/><Relationship Id="rId20" Type="http://schemas.openxmlformats.org/officeDocument/2006/relationships/slide" Target="slides/slide14.xml"/><Relationship Id="rId42" Type="http://schemas.openxmlformats.org/officeDocument/2006/relationships/font" Target="fonts/Ubuntu-boldItalic.fntdata"/><Relationship Id="rId41" Type="http://schemas.openxmlformats.org/officeDocument/2006/relationships/font" Target="fonts/Ubuntu-italic.fntdata"/><Relationship Id="rId22" Type="http://schemas.openxmlformats.org/officeDocument/2006/relationships/slide" Target="slides/slide16.xml"/><Relationship Id="rId44" Type="http://schemas.openxmlformats.org/officeDocument/2006/relationships/font" Target="fonts/BreeSerif-regular.fntdata"/><Relationship Id="rId21" Type="http://schemas.openxmlformats.org/officeDocument/2006/relationships/slide" Target="slides/slide15.xml"/><Relationship Id="rId43" Type="http://schemas.openxmlformats.org/officeDocument/2006/relationships/font" Target="fonts/Capriola-regular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Ubuntu-regular.fntdata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Shape 2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Shape 3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Shape 3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Shape 3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Shape 3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Shape 3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Shape 3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Shape 3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Shape 3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Shape 3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Shape 3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Shape 3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Shape 3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Shape 2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57" name="Shape 57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5" name="Shape 65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1" name="Shape 71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Shape 77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79" name="Shape 7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6" name="Shape 86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7" name="Shape 8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2" name="Shape 9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96" name="Shape 96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05" name="Shape 10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08" name="Shape 108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113" name="Shape 113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18" name="Shape 118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119" name="Shape 11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122" name="Shape 12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127" name="Shape 12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130" name="Shape 13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4" name="Shape 134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35" name="Shape 13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6" name="Shape 1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140" name="Shape 14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144" name="Shape 14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Relationship Id="rId4" Type="http://schemas.openxmlformats.org/officeDocument/2006/relationships/image" Target="../media/image24.png"/><Relationship Id="rId5" Type="http://schemas.openxmlformats.org/officeDocument/2006/relationships/image" Target="../media/image34.png"/><Relationship Id="rId6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jpg"/><Relationship Id="rId4" Type="http://schemas.openxmlformats.org/officeDocument/2006/relationships/image" Target="../media/image29.jpg"/><Relationship Id="rId5" Type="http://schemas.openxmlformats.org/officeDocument/2006/relationships/image" Target="../media/image23.jpg"/><Relationship Id="rId6" Type="http://schemas.openxmlformats.org/officeDocument/2006/relationships/image" Target="../media/image27.jpg"/><Relationship Id="rId7" Type="http://schemas.openxmlformats.org/officeDocument/2006/relationships/image" Target="../media/image22.jpg"/><Relationship Id="rId8" Type="http://schemas.openxmlformats.org/officeDocument/2006/relationships/image" Target="../media/image2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drive.google.com/file/d/0B1dfQpdfSE_VNEp0b21wNlBGWnM/view" TargetMode="External"/><Relationship Id="rId4" Type="http://schemas.openxmlformats.org/officeDocument/2006/relationships/image" Target="../media/image28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/>
        </p:nvSpPr>
        <p:spPr>
          <a:xfrm>
            <a:off x="0" y="31741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Introducción</a:t>
            </a:r>
            <a:endParaRPr sz="5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51" name="Shape 151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 txBox="1"/>
          <p:nvPr/>
        </p:nvSpPr>
        <p:spPr>
          <a:xfrm>
            <a:off x="403000" y="6825"/>
            <a:ext cx="623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1 - Físico Teórico - Experimental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53" name="Shape 153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to.png" id="154" name="Shape 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3150" y="1831375"/>
            <a:ext cx="2767750" cy="126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nternet.jpg"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7300" y="1510875"/>
            <a:ext cx="5909399" cy="3411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>
            <p:ph type="title"/>
          </p:nvPr>
        </p:nvSpPr>
        <p:spPr>
          <a:xfrm>
            <a:off x="1807200" y="371125"/>
            <a:ext cx="5529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Podrás enviar y revisar datos meteorológicos vía Internet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/>
          <p:nvPr>
            <p:ph type="title"/>
          </p:nvPr>
        </p:nvSpPr>
        <p:spPr>
          <a:xfrm>
            <a:off x="311700" y="30480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¿Cómo lo haremos?</a:t>
            </a:r>
            <a:endParaRPr/>
          </a:p>
        </p:txBody>
      </p:sp>
      <p:pic>
        <p:nvPicPr>
          <p:cNvPr descr="interrogacion.png"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4925" y="1391950"/>
            <a:ext cx="2654150" cy="323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Shape 2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4500" y="516025"/>
            <a:ext cx="3455000" cy="411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0700" y="884538"/>
            <a:ext cx="4882599" cy="337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235500" y="192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¿Para qué meteorITo?</a:t>
            </a:r>
            <a:endParaRPr sz="2400"/>
          </a:p>
        </p:txBody>
      </p:sp>
      <p:sp>
        <p:nvSpPr>
          <p:cNvPr id="234" name="Shape 234"/>
          <p:cNvSpPr txBox="1"/>
          <p:nvPr>
            <p:ph type="title"/>
          </p:nvPr>
        </p:nvSpPr>
        <p:spPr>
          <a:xfrm>
            <a:off x="311700" y="1660225"/>
            <a:ext cx="8271900" cy="237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●"/>
            </a:pPr>
            <a:r>
              <a:rPr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Identificar los </a:t>
            </a:r>
            <a:r>
              <a:rPr b="1"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elementos del clima</a:t>
            </a:r>
            <a:r>
              <a:rPr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(temperatura, precipitación, presión atmosférica, humedad, nubosidad, emisiones de CO2).</a:t>
            </a:r>
            <a:endParaRPr sz="18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●"/>
            </a:pPr>
            <a:r>
              <a:rPr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Conocer las</a:t>
            </a:r>
            <a:r>
              <a:rPr b="1"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causas y consecuencias </a:t>
            </a:r>
            <a:r>
              <a:rPr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del cambio climático global.</a:t>
            </a:r>
            <a:endParaRPr sz="18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●"/>
            </a:pPr>
            <a:r>
              <a:rPr b="1"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Transmitir</a:t>
            </a:r>
            <a:r>
              <a:rPr lang="es" sz="18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el conocimiento.</a:t>
            </a:r>
            <a:endParaRPr sz="18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Ubuntu"/>
              <a:buChar char="●"/>
            </a:pPr>
            <a:r>
              <a:rPr lang="es" sz="1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Hacer la diferencia para cuidar nuestro planeta.</a:t>
            </a:r>
            <a:endParaRPr sz="18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1042550" y="329225"/>
            <a:ext cx="7008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Entendiendo a la Tierra </a:t>
            </a:r>
            <a:endParaRPr sz="24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(y a la importancia de la meteorología)</a:t>
            </a:r>
            <a:endParaRPr sz="2400"/>
          </a:p>
        </p:txBody>
      </p:sp>
      <p:pic>
        <p:nvPicPr>
          <p:cNvPr id="240" name="Shape 240"/>
          <p:cNvPicPr preferRelativeResize="0"/>
          <p:nvPr/>
        </p:nvPicPr>
        <p:blipFill rotWithShape="1">
          <a:blip r:embed="rId3">
            <a:alphaModFix/>
          </a:blip>
          <a:srcRect b="9338" l="0" r="0" t="0"/>
          <a:stretch/>
        </p:blipFill>
        <p:spPr>
          <a:xfrm>
            <a:off x="2739375" y="1404700"/>
            <a:ext cx="3665250" cy="361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type="title"/>
          </p:nvPr>
        </p:nvSpPr>
        <p:spPr>
          <a:xfrm>
            <a:off x="311700" y="168775"/>
            <a:ext cx="8520600" cy="179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Si reducimos la población de la Tierra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a 100 habitantes</a:t>
            </a:r>
            <a:endParaRPr/>
          </a:p>
        </p:txBody>
      </p:sp>
      <p:pic>
        <p:nvPicPr>
          <p:cNvPr id="246" name="Shape 2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5177" y="1924175"/>
            <a:ext cx="2813650" cy="281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>
            <p:ph type="title"/>
          </p:nvPr>
        </p:nvSpPr>
        <p:spPr>
          <a:xfrm>
            <a:off x="464100" y="700575"/>
            <a:ext cx="3290100" cy="364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Habría:</a:t>
            </a:r>
            <a:endParaRPr/>
          </a:p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BF9000"/>
                </a:solidFill>
                <a:latin typeface="Ubuntu"/>
                <a:ea typeface="Ubuntu"/>
                <a:cs typeface="Ubuntu"/>
                <a:sym typeface="Ubuntu"/>
              </a:rPr>
              <a:t>57 </a:t>
            </a:r>
            <a:r>
              <a:rPr lang="es">
                <a:solidFill>
                  <a:srgbClr val="BF9000"/>
                </a:solidFill>
                <a:latin typeface="Ubuntu"/>
                <a:ea typeface="Ubuntu"/>
                <a:cs typeface="Ubuntu"/>
                <a:sym typeface="Ubuntu"/>
              </a:rPr>
              <a:t>asiáticos</a:t>
            </a:r>
            <a:endParaRPr>
              <a:solidFill>
                <a:srgbClr val="BF9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21 europeos</a:t>
            </a:r>
            <a:endParaRPr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783F04"/>
                </a:solidFill>
                <a:latin typeface="Ubuntu"/>
                <a:ea typeface="Ubuntu"/>
                <a:cs typeface="Ubuntu"/>
                <a:sym typeface="Ubuntu"/>
              </a:rPr>
              <a:t>8 africanos</a:t>
            </a:r>
            <a:endParaRPr>
              <a:solidFill>
                <a:srgbClr val="783F04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0000"/>
                </a:solidFill>
                <a:latin typeface="Ubuntu"/>
                <a:ea typeface="Ubuntu"/>
                <a:cs typeface="Ubuntu"/>
                <a:sym typeface="Ubuntu"/>
              </a:rPr>
              <a:t>4 americanos</a:t>
            </a:r>
            <a:endParaRPr>
              <a:solidFill>
                <a:srgbClr val="FF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Shape 252"/>
          <p:cNvSpPr txBox="1"/>
          <p:nvPr>
            <p:ph type="title"/>
          </p:nvPr>
        </p:nvSpPr>
        <p:spPr>
          <a:xfrm>
            <a:off x="4531300" y="1668750"/>
            <a:ext cx="4464900" cy="302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C27BA0"/>
                </a:solidFill>
                <a:latin typeface="Ubuntu"/>
                <a:ea typeface="Ubuntu"/>
                <a:cs typeface="Ubuntu"/>
                <a:sym typeface="Ubuntu"/>
              </a:rPr>
              <a:t>52 mujeres</a:t>
            </a:r>
            <a:endParaRPr>
              <a:solidFill>
                <a:srgbClr val="C27BA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48 hombres</a:t>
            </a:r>
            <a:endParaRPr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70 no serían blancos</a:t>
            </a:r>
            <a:endParaRPr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999999"/>
                </a:solidFill>
                <a:latin typeface="Ubuntu"/>
                <a:ea typeface="Ubuntu"/>
                <a:cs typeface="Ubuntu"/>
                <a:sym typeface="Ubuntu"/>
              </a:rPr>
              <a:t>30 serían blancos</a:t>
            </a:r>
            <a:endParaRPr>
              <a:solidFill>
                <a:srgbClr val="99999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F9000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type="title"/>
          </p:nvPr>
        </p:nvSpPr>
        <p:spPr>
          <a:xfrm>
            <a:off x="453175" y="172925"/>
            <a:ext cx="5952900" cy="25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6 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personas poseerán de</a:t>
            </a:r>
            <a:r>
              <a:rPr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  <a:r>
              <a:rPr lang="es" sz="20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59%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de toda la riqueza</a:t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80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personas vivirían en condiciones de pobreza</a:t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70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personas no sabrían leer</a:t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58" name="Shape 258"/>
          <p:cNvSpPr txBox="1"/>
          <p:nvPr>
            <p:ph type="title"/>
          </p:nvPr>
        </p:nvSpPr>
        <p:spPr>
          <a:xfrm>
            <a:off x="2215800" y="1326625"/>
            <a:ext cx="6430200" cy="313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50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sufrirían de desnutrición</a:t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1 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persona estaría a punto de morir</a:t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1</a:t>
            </a:r>
            <a:r>
              <a:rPr lang="es" sz="2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bebé estaría próximo a nacer</a:t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Sólo 1 persona tendría educación universitaria</a:t>
            </a:r>
            <a:endParaRPr sz="2000">
              <a:solidFill>
                <a:srgbClr val="CC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>
            <a:off x="-50" y="1108700"/>
            <a:ext cx="9144000" cy="23355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Shape 264"/>
          <p:cNvSpPr txBox="1"/>
          <p:nvPr>
            <p:ph type="title"/>
          </p:nvPr>
        </p:nvSpPr>
        <p:spPr>
          <a:xfrm>
            <a:off x="311700" y="1507000"/>
            <a:ext cx="8520600" cy="156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>
                <a:solidFill>
                  <a:schemeClr val="lt1"/>
                </a:solidFill>
              </a:rPr>
              <a:t>Clima y tiempo </a:t>
            </a:r>
            <a:r>
              <a:rPr lang="es" sz="4800">
                <a:solidFill>
                  <a:schemeClr val="lt1"/>
                </a:solidFill>
              </a:rPr>
              <a:t>atmosférico</a:t>
            </a:r>
            <a:endParaRPr sz="4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ker-Movement-Manifesto.png" id="159" name="Shape 159"/>
          <p:cNvPicPr preferRelativeResize="0"/>
          <p:nvPr/>
        </p:nvPicPr>
        <p:blipFill rotWithShape="1">
          <a:blip r:embed="rId3">
            <a:alphaModFix/>
          </a:blip>
          <a:srcRect b="44475" l="0" r="0" t="14989"/>
          <a:stretch/>
        </p:blipFill>
        <p:spPr>
          <a:xfrm>
            <a:off x="2192438" y="1460425"/>
            <a:ext cx="4759151" cy="1452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2.png" id="160" name="Shape 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9700" y="3247450"/>
            <a:ext cx="5284625" cy="16161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 txBox="1"/>
          <p:nvPr/>
        </p:nvSpPr>
        <p:spPr>
          <a:xfrm>
            <a:off x="1773325" y="98325"/>
            <a:ext cx="5597400" cy="9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6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MOVIMIENTO</a:t>
            </a:r>
            <a:endParaRPr b="1" sz="60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" name="Shape 269"/>
          <p:cNvGrpSpPr/>
          <p:nvPr/>
        </p:nvGrpSpPr>
        <p:grpSpPr>
          <a:xfrm>
            <a:off x="588438" y="2146358"/>
            <a:ext cx="1849584" cy="1377647"/>
            <a:chOff x="1" y="2199800"/>
            <a:chExt cx="2086860" cy="1554380"/>
          </a:xfrm>
        </p:grpSpPr>
        <p:sp>
          <p:nvSpPr>
            <p:cNvPr id="270" name="Shape 270"/>
            <p:cNvSpPr/>
            <p:nvPr/>
          </p:nvSpPr>
          <p:spPr>
            <a:xfrm rot="-5400000">
              <a:off x="1646911" y="3314230"/>
              <a:ext cx="399000" cy="480900"/>
            </a:xfrm>
            <a:prstGeom prst="flowChartDelay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Shape 271"/>
            <p:cNvSpPr/>
            <p:nvPr/>
          </p:nvSpPr>
          <p:spPr>
            <a:xfrm>
              <a:off x="12335" y="3537915"/>
              <a:ext cx="1986000" cy="215400"/>
            </a:xfrm>
            <a:prstGeom prst="snipRoundRect">
              <a:avLst>
                <a:gd fmla="val 16667" name="adj1"/>
                <a:gd fmla="val 16667" name="adj2"/>
              </a:avLst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2" name="Shape 272"/>
            <p:cNvGrpSpPr/>
            <p:nvPr/>
          </p:nvGrpSpPr>
          <p:grpSpPr>
            <a:xfrm>
              <a:off x="370040" y="2199800"/>
              <a:ext cx="1282800" cy="1426650"/>
              <a:chOff x="370040" y="2199800"/>
              <a:chExt cx="1282800" cy="1426650"/>
            </a:xfrm>
          </p:grpSpPr>
          <p:sp>
            <p:nvSpPr>
              <p:cNvPr id="273" name="Shape 273"/>
              <p:cNvSpPr/>
              <p:nvPr/>
            </p:nvSpPr>
            <p:spPr>
              <a:xfrm>
                <a:off x="530375" y="2812250"/>
                <a:ext cx="999000" cy="8142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" name="Shape 274"/>
              <p:cNvSpPr/>
              <p:nvPr/>
            </p:nvSpPr>
            <p:spPr>
              <a:xfrm>
                <a:off x="370040" y="2199800"/>
                <a:ext cx="1282800" cy="625500"/>
              </a:xfrm>
              <a:prstGeom prst="triangle">
                <a:avLst>
                  <a:gd fmla="val 51922" name="adj"/>
                </a:avLst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Shape 275"/>
              <p:cNvSpPr/>
              <p:nvPr/>
            </p:nvSpPr>
            <p:spPr>
              <a:xfrm>
                <a:off x="826425" y="3071300"/>
                <a:ext cx="345300" cy="5550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Shape 276"/>
              <p:cNvSpPr/>
              <p:nvPr/>
            </p:nvSpPr>
            <p:spPr>
              <a:xfrm>
                <a:off x="1221125" y="2294225"/>
                <a:ext cx="172800" cy="2961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7" name="Shape 277"/>
            <p:cNvSpPr/>
            <p:nvPr/>
          </p:nvSpPr>
          <p:spPr>
            <a:xfrm rot="-5400000">
              <a:off x="40951" y="3309737"/>
              <a:ext cx="399000" cy="480900"/>
            </a:xfrm>
            <a:prstGeom prst="flowChartDelay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Sol-radiación.png" id="278" name="Shape 278"/>
          <p:cNvPicPr preferRelativeResize="0"/>
          <p:nvPr/>
        </p:nvPicPr>
        <p:blipFill rotWithShape="1">
          <a:blip r:embed="rId3">
            <a:alphaModFix/>
          </a:blip>
          <a:srcRect b="0" l="0" r="49392" t="0"/>
          <a:stretch/>
        </p:blipFill>
        <p:spPr>
          <a:xfrm rot="54">
            <a:off x="3309366" y="1173751"/>
            <a:ext cx="829906" cy="8075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Shape 279"/>
          <p:cNvGrpSpPr/>
          <p:nvPr/>
        </p:nvGrpSpPr>
        <p:grpSpPr>
          <a:xfrm>
            <a:off x="3408891" y="2155287"/>
            <a:ext cx="1849584" cy="1389215"/>
            <a:chOff x="1" y="2199800"/>
            <a:chExt cx="2086860" cy="1567432"/>
          </a:xfrm>
        </p:grpSpPr>
        <p:sp>
          <p:nvSpPr>
            <p:cNvPr id="280" name="Shape 280"/>
            <p:cNvSpPr/>
            <p:nvPr/>
          </p:nvSpPr>
          <p:spPr>
            <a:xfrm rot="-5400000">
              <a:off x="1646911" y="3326565"/>
              <a:ext cx="399000" cy="480900"/>
            </a:xfrm>
            <a:prstGeom prst="flowChartDelay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Shape 281"/>
            <p:cNvSpPr/>
            <p:nvPr/>
          </p:nvSpPr>
          <p:spPr>
            <a:xfrm>
              <a:off x="12335" y="3551832"/>
              <a:ext cx="1986000" cy="215400"/>
            </a:xfrm>
            <a:prstGeom prst="snipRoundRect">
              <a:avLst>
                <a:gd fmla="val 16667" name="adj1"/>
                <a:gd fmla="val 16667" name="adj2"/>
              </a:avLst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82" name="Shape 282"/>
            <p:cNvGrpSpPr/>
            <p:nvPr/>
          </p:nvGrpSpPr>
          <p:grpSpPr>
            <a:xfrm>
              <a:off x="370040" y="2199800"/>
              <a:ext cx="1282800" cy="1426650"/>
              <a:chOff x="370040" y="2199800"/>
              <a:chExt cx="1282800" cy="1426650"/>
            </a:xfrm>
          </p:grpSpPr>
          <p:sp>
            <p:nvSpPr>
              <p:cNvPr id="283" name="Shape 283"/>
              <p:cNvSpPr/>
              <p:nvPr/>
            </p:nvSpPr>
            <p:spPr>
              <a:xfrm>
                <a:off x="530375" y="2812250"/>
                <a:ext cx="999000" cy="8142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" name="Shape 284"/>
              <p:cNvSpPr/>
              <p:nvPr/>
            </p:nvSpPr>
            <p:spPr>
              <a:xfrm>
                <a:off x="370040" y="2199800"/>
                <a:ext cx="1282800" cy="625500"/>
              </a:xfrm>
              <a:prstGeom prst="triangle">
                <a:avLst>
                  <a:gd fmla="val 51922" name="adj"/>
                </a:avLst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" name="Shape 285"/>
              <p:cNvSpPr/>
              <p:nvPr/>
            </p:nvSpPr>
            <p:spPr>
              <a:xfrm>
                <a:off x="826425" y="3071300"/>
                <a:ext cx="345300" cy="5550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" name="Shape 286"/>
              <p:cNvSpPr/>
              <p:nvPr/>
            </p:nvSpPr>
            <p:spPr>
              <a:xfrm>
                <a:off x="1221125" y="2294225"/>
                <a:ext cx="172800" cy="2961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7" name="Shape 287"/>
            <p:cNvSpPr/>
            <p:nvPr/>
          </p:nvSpPr>
          <p:spPr>
            <a:xfrm rot="-5400000">
              <a:off x="40951" y="3309737"/>
              <a:ext cx="399000" cy="480900"/>
            </a:xfrm>
            <a:prstGeom prst="flowChartDelay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88" name="Shape 288"/>
          <p:cNvGrpSpPr/>
          <p:nvPr/>
        </p:nvGrpSpPr>
        <p:grpSpPr>
          <a:xfrm>
            <a:off x="6156736" y="2233458"/>
            <a:ext cx="1849584" cy="1389215"/>
            <a:chOff x="1" y="2199800"/>
            <a:chExt cx="2086860" cy="1567432"/>
          </a:xfrm>
        </p:grpSpPr>
        <p:sp>
          <p:nvSpPr>
            <p:cNvPr id="289" name="Shape 289"/>
            <p:cNvSpPr/>
            <p:nvPr/>
          </p:nvSpPr>
          <p:spPr>
            <a:xfrm rot="-5400000">
              <a:off x="1646911" y="3326565"/>
              <a:ext cx="399000" cy="480900"/>
            </a:xfrm>
            <a:prstGeom prst="flowChartDelay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Shape 290"/>
            <p:cNvSpPr/>
            <p:nvPr/>
          </p:nvSpPr>
          <p:spPr>
            <a:xfrm>
              <a:off x="12335" y="3551832"/>
              <a:ext cx="1986000" cy="215400"/>
            </a:xfrm>
            <a:prstGeom prst="snipRoundRect">
              <a:avLst>
                <a:gd fmla="val 16667" name="adj1"/>
                <a:gd fmla="val 16667" name="adj2"/>
              </a:avLst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91" name="Shape 291"/>
            <p:cNvGrpSpPr/>
            <p:nvPr/>
          </p:nvGrpSpPr>
          <p:grpSpPr>
            <a:xfrm>
              <a:off x="370040" y="2199800"/>
              <a:ext cx="1282800" cy="1426650"/>
              <a:chOff x="370040" y="2199800"/>
              <a:chExt cx="1282800" cy="1426650"/>
            </a:xfrm>
          </p:grpSpPr>
          <p:sp>
            <p:nvSpPr>
              <p:cNvPr id="292" name="Shape 292"/>
              <p:cNvSpPr/>
              <p:nvPr/>
            </p:nvSpPr>
            <p:spPr>
              <a:xfrm>
                <a:off x="530375" y="2812250"/>
                <a:ext cx="999000" cy="8142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Shape 293"/>
              <p:cNvSpPr/>
              <p:nvPr/>
            </p:nvSpPr>
            <p:spPr>
              <a:xfrm>
                <a:off x="370040" y="2199800"/>
                <a:ext cx="1282800" cy="625500"/>
              </a:xfrm>
              <a:prstGeom prst="triangle">
                <a:avLst>
                  <a:gd fmla="val 51922" name="adj"/>
                </a:avLst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4" name="Shape 294"/>
              <p:cNvSpPr/>
              <p:nvPr/>
            </p:nvSpPr>
            <p:spPr>
              <a:xfrm>
                <a:off x="826425" y="3071300"/>
                <a:ext cx="345300" cy="5550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5" name="Shape 295"/>
              <p:cNvSpPr/>
              <p:nvPr/>
            </p:nvSpPr>
            <p:spPr>
              <a:xfrm>
                <a:off x="1221125" y="2294225"/>
                <a:ext cx="172800" cy="296100"/>
              </a:xfrm>
              <a:prstGeom prst="rect">
                <a:avLst/>
              </a:prstGeom>
              <a:solidFill>
                <a:schemeClr val="lt2"/>
              </a:solidFill>
              <a:ln cap="flat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96" name="Shape 296"/>
            <p:cNvSpPr/>
            <p:nvPr/>
          </p:nvSpPr>
          <p:spPr>
            <a:xfrm rot="-5400000">
              <a:off x="40951" y="3309737"/>
              <a:ext cx="399000" cy="480900"/>
            </a:xfrm>
            <a:prstGeom prst="flowChartDelay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fondo2.png" id="297" name="Shape 297"/>
          <p:cNvPicPr preferRelativeResize="0"/>
          <p:nvPr/>
        </p:nvPicPr>
        <p:blipFill rotWithShape="1">
          <a:blip r:embed="rId4">
            <a:alphaModFix/>
          </a:blip>
          <a:srcRect b="49639" l="0" r="0" t="0"/>
          <a:stretch/>
        </p:blipFill>
        <p:spPr>
          <a:xfrm>
            <a:off x="5874959" y="921641"/>
            <a:ext cx="2427603" cy="15913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298" name="Shape 298"/>
          <p:cNvPicPr preferRelativeResize="0"/>
          <p:nvPr/>
        </p:nvPicPr>
        <p:blipFill rotWithShape="1">
          <a:blip r:embed="rId5">
            <a:alphaModFix/>
          </a:blip>
          <a:srcRect b="43164" l="17846" r="12360" t="5498"/>
          <a:stretch/>
        </p:blipFill>
        <p:spPr>
          <a:xfrm>
            <a:off x="6089199" y="1829182"/>
            <a:ext cx="443371" cy="3260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299" name="Shape 299"/>
          <p:cNvPicPr preferRelativeResize="0"/>
          <p:nvPr/>
        </p:nvPicPr>
        <p:blipFill rotWithShape="1">
          <a:blip r:embed="rId5">
            <a:alphaModFix/>
          </a:blip>
          <a:srcRect b="43164" l="17846" r="12360" t="5498"/>
          <a:stretch/>
        </p:blipFill>
        <p:spPr>
          <a:xfrm>
            <a:off x="6846117" y="1393415"/>
            <a:ext cx="388643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00" name="Shape 300"/>
          <p:cNvPicPr preferRelativeResize="0"/>
          <p:nvPr/>
        </p:nvPicPr>
        <p:blipFill rotWithShape="1">
          <a:blip r:embed="rId5">
            <a:alphaModFix/>
          </a:blip>
          <a:srcRect b="43164" l="17846" r="12360" t="5498"/>
          <a:stretch/>
        </p:blipFill>
        <p:spPr>
          <a:xfrm>
            <a:off x="7617657" y="1668274"/>
            <a:ext cx="388643" cy="2858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ayo.png" id="301" name="Shape 3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9049" y="751052"/>
            <a:ext cx="1230354" cy="17430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ayo.png" id="302" name="Shape 30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3756" y="610264"/>
            <a:ext cx="1230354" cy="17430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03" name="Shape 303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1914111" y="1446791"/>
            <a:ext cx="238834" cy="285849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Shape 304"/>
          <p:cNvSpPr/>
          <p:nvPr/>
        </p:nvSpPr>
        <p:spPr>
          <a:xfrm rot="1589260">
            <a:off x="1591308" y="3657985"/>
            <a:ext cx="297979" cy="218553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305" name="Shape 305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2207652" y="1479628"/>
            <a:ext cx="238834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06" name="Shape 306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1894480" y="1907653"/>
            <a:ext cx="238834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07" name="Shape 307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1558109" y="1954105"/>
            <a:ext cx="238834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08" name="Shape 308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1074923" y="1954105"/>
            <a:ext cx="238834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09" name="Shape 309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629051" y="1613658"/>
            <a:ext cx="238834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10" name="Shape 310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1221738" y="1668265"/>
            <a:ext cx="238834" cy="285849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Shape 311"/>
          <p:cNvSpPr/>
          <p:nvPr/>
        </p:nvSpPr>
        <p:spPr>
          <a:xfrm rot="9135468">
            <a:off x="6906918" y="3756103"/>
            <a:ext cx="293881" cy="218598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Shape 312"/>
          <p:cNvSpPr/>
          <p:nvPr/>
        </p:nvSpPr>
        <p:spPr>
          <a:xfrm rot="5400000">
            <a:off x="4188390" y="3658023"/>
            <a:ext cx="290700" cy="21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313" name="Shape 313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1968818" y="1668265"/>
            <a:ext cx="238834" cy="285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314" name="Shape 314"/>
          <p:cNvPicPr preferRelativeResize="0"/>
          <p:nvPr/>
        </p:nvPicPr>
        <p:blipFill rotWithShape="1">
          <a:blip r:embed="rId5">
            <a:alphaModFix/>
          </a:blip>
          <a:srcRect b="0" l="35861" r="30487" t="56119"/>
          <a:stretch/>
        </p:blipFill>
        <p:spPr>
          <a:xfrm>
            <a:off x="917451" y="2146342"/>
            <a:ext cx="238834" cy="285849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Shape 315"/>
          <p:cNvSpPr txBox="1"/>
          <p:nvPr>
            <p:ph type="title"/>
          </p:nvPr>
        </p:nvSpPr>
        <p:spPr>
          <a:xfrm>
            <a:off x="999225" y="4490075"/>
            <a:ext cx="6757800" cy="6255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000">
                <a:solidFill>
                  <a:srgbClr val="0B5394"/>
                </a:solidFill>
              </a:rPr>
              <a:t>Clima</a:t>
            </a:r>
            <a:endParaRPr b="1" sz="3000">
              <a:solidFill>
                <a:srgbClr val="0B5394"/>
              </a:solidFill>
            </a:endParaRPr>
          </a:p>
        </p:txBody>
      </p:sp>
      <p:sp>
        <p:nvSpPr>
          <p:cNvPr id="316" name="Shape 316"/>
          <p:cNvSpPr/>
          <p:nvPr/>
        </p:nvSpPr>
        <p:spPr>
          <a:xfrm>
            <a:off x="2644041" y="3700191"/>
            <a:ext cx="415500" cy="375300"/>
          </a:xfrm>
          <a:prstGeom prst="mathPlus">
            <a:avLst>
              <a:gd fmla="val 23520" name="adj1"/>
            </a:avLst>
          </a:prstGeom>
          <a:solidFill>
            <a:srgbClr val="0B539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Shape 317"/>
          <p:cNvSpPr/>
          <p:nvPr/>
        </p:nvSpPr>
        <p:spPr>
          <a:xfrm>
            <a:off x="5562740" y="3677724"/>
            <a:ext cx="415500" cy="375300"/>
          </a:xfrm>
          <a:prstGeom prst="mathPlus">
            <a:avLst>
              <a:gd fmla="val 23520" name="adj1"/>
            </a:avLst>
          </a:prstGeom>
          <a:solidFill>
            <a:srgbClr val="0B539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Shape 318"/>
          <p:cNvSpPr/>
          <p:nvPr/>
        </p:nvSpPr>
        <p:spPr>
          <a:xfrm>
            <a:off x="4135450" y="4214150"/>
            <a:ext cx="620100" cy="367800"/>
          </a:xfrm>
          <a:prstGeom prst="mathEqual">
            <a:avLst>
              <a:gd fmla="val 23520" name="adj1"/>
              <a:gd fmla="val 11760" name="adj2"/>
            </a:avLst>
          </a:prstGeom>
          <a:solidFill>
            <a:srgbClr val="0B539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/>
          <p:nvPr>
            <p:ph type="title"/>
          </p:nvPr>
        </p:nvSpPr>
        <p:spPr>
          <a:xfrm>
            <a:off x="419150" y="989125"/>
            <a:ext cx="23601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Clima</a:t>
            </a:r>
            <a:endParaRPr/>
          </a:p>
        </p:txBody>
      </p:sp>
      <p:sp>
        <p:nvSpPr>
          <p:cNvPr id="324" name="Shape 324"/>
          <p:cNvSpPr txBox="1"/>
          <p:nvPr/>
        </p:nvSpPr>
        <p:spPr>
          <a:xfrm>
            <a:off x="167550" y="1392225"/>
            <a:ext cx="8808900" cy="173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2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Promedio</a:t>
            </a:r>
            <a:r>
              <a:rPr lang="es" sz="22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 de los elementos meteorológicos en un largo período </a:t>
            </a:r>
            <a:endParaRPr sz="2200"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22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de tiempo (superior a 30 años). </a:t>
            </a:r>
            <a:endParaRPr sz="2200"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25" name="Shape 325"/>
          <p:cNvSpPr txBox="1"/>
          <p:nvPr/>
        </p:nvSpPr>
        <p:spPr>
          <a:xfrm>
            <a:off x="738150" y="2759650"/>
            <a:ext cx="7667700" cy="173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500">
                <a:solidFill>
                  <a:srgbClr val="FF0000"/>
                </a:solidFill>
                <a:latin typeface="Capriola"/>
                <a:ea typeface="Capriola"/>
                <a:cs typeface="Capriola"/>
                <a:sym typeface="Capriola"/>
              </a:rPr>
              <a:t>Tropical</a:t>
            </a:r>
            <a:r>
              <a:rPr lang="es" sz="25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 - </a:t>
            </a:r>
            <a:r>
              <a:rPr b="1" lang="es" sz="2500">
                <a:solidFill>
                  <a:srgbClr val="FF9900"/>
                </a:solidFill>
                <a:latin typeface="Capriola"/>
                <a:ea typeface="Capriola"/>
                <a:cs typeface="Capriola"/>
                <a:sym typeface="Capriola"/>
              </a:rPr>
              <a:t>Seco</a:t>
            </a:r>
            <a:r>
              <a:rPr lang="es" sz="25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 - </a:t>
            </a:r>
            <a:r>
              <a:rPr b="1" lang="es" sz="2500">
                <a:solidFill>
                  <a:srgbClr val="38761D"/>
                </a:solidFill>
                <a:latin typeface="Capriola"/>
                <a:ea typeface="Capriola"/>
                <a:cs typeface="Capriola"/>
                <a:sym typeface="Capriola"/>
              </a:rPr>
              <a:t>Templado</a:t>
            </a:r>
            <a:r>
              <a:rPr lang="es" sz="25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 - </a:t>
            </a:r>
            <a:r>
              <a:rPr b="1" lang="es" sz="2500">
                <a:solidFill>
                  <a:srgbClr val="4A86E8"/>
                </a:solidFill>
                <a:latin typeface="Capriola"/>
                <a:ea typeface="Capriola"/>
                <a:cs typeface="Capriola"/>
                <a:sym typeface="Capriola"/>
              </a:rPr>
              <a:t>Frío</a:t>
            </a:r>
            <a:r>
              <a:rPr lang="es" sz="25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 - </a:t>
            </a:r>
            <a:r>
              <a:rPr b="1" lang="es" sz="2500">
                <a:solidFill>
                  <a:srgbClr val="741B47"/>
                </a:solidFill>
                <a:latin typeface="Capriola"/>
                <a:ea typeface="Capriola"/>
                <a:cs typeface="Capriola"/>
                <a:sym typeface="Capriola"/>
              </a:rPr>
              <a:t>Polar</a:t>
            </a:r>
            <a:endParaRPr sz="25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Shape 3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6700" y="593438"/>
            <a:ext cx="6130601" cy="39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Tiempo </a:t>
            </a:r>
            <a:r>
              <a:rPr lang="es"/>
              <a:t>atmosférico</a:t>
            </a:r>
            <a:endParaRPr/>
          </a:p>
        </p:txBody>
      </p:sp>
      <p:pic>
        <p:nvPicPr>
          <p:cNvPr id="336" name="Shape 3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050" y="932073"/>
            <a:ext cx="2512225" cy="170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Shape 3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8550" y="932062"/>
            <a:ext cx="2512225" cy="17026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luvia.jpg" id="338" name="Shape 3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75050" y="932063"/>
            <a:ext cx="2327724" cy="17026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cb6cac79e515a4e34614142675fdbe0.jpg" id="339" name="Shape 3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08550" y="2745925"/>
            <a:ext cx="2512224" cy="16731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rganos.jpg" id="340" name="Shape 3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2050" y="2745927"/>
            <a:ext cx="2512225" cy="16731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d-130221_D8H_3466.jpg" id="341" name="Shape 34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75050" y="2745925"/>
            <a:ext cx="2327726" cy="167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 txBox="1"/>
          <p:nvPr>
            <p:ph type="title"/>
          </p:nvPr>
        </p:nvSpPr>
        <p:spPr>
          <a:xfrm>
            <a:off x="0" y="549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¿Qué es la atmósfera?</a:t>
            </a:r>
            <a:endParaRPr sz="2400"/>
          </a:p>
        </p:txBody>
      </p:sp>
      <p:grpSp>
        <p:nvGrpSpPr>
          <p:cNvPr id="347" name="Shape 347"/>
          <p:cNvGrpSpPr/>
          <p:nvPr/>
        </p:nvGrpSpPr>
        <p:grpSpPr>
          <a:xfrm>
            <a:off x="3087900" y="919725"/>
            <a:ext cx="2968200" cy="2968200"/>
            <a:chOff x="1366450" y="986400"/>
            <a:chExt cx="2968200" cy="2968200"/>
          </a:xfrm>
        </p:grpSpPr>
        <p:pic>
          <p:nvPicPr>
            <p:cNvPr id="348" name="Shape 34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993156" y="1613125"/>
              <a:ext cx="1714661" cy="17146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9" name="Shape 349"/>
            <p:cNvSpPr/>
            <p:nvPr/>
          </p:nvSpPr>
          <p:spPr>
            <a:xfrm>
              <a:off x="1838917" y="1455748"/>
              <a:ext cx="2049300" cy="2049300"/>
            </a:xfrm>
            <a:prstGeom prst="ellipse">
              <a:avLst/>
            </a:prstGeom>
            <a:noFill/>
            <a:ln cap="flat" cmpd="sng" w="152400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Shape 350"/>
            <p:cNvSpPr/>
            <p:nvPr/>
          </p:nvSpPr>
          <p:spPr>
            <a:xfrm>
              <a:off x="1628004" y="1234882"/>
              <a:ext cx="2471100" cy="2471100"/>
            </a:xfrm>
            <a:prstGeom prst="ellipse">
              <a:avLst/>
            </a:prstGeom>
            <a:noFill/>
            <a:ln cap="flat" cmpd="sng" w="152400">
              <a:solidFill>
                <a:srgbClr val="1297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Shape 351"/>
            <p:cNvSpPr/>
            <p:nvPr/>
          </p:nvSpPr>
          <p:spPr>
            <a:xfrm>
              <a:off x="1366450" y="986400"/>
              <a:ext cx="2968200" cy="2968200"/>
            </a:xfrm>
            <a:prstGeom prst="ellipse">
              <a:avLst/>
            </a:prstGeom>
            <a:noFill/>
            <a:ln cap="flat" cmpd="sng" w="152400">
              <a:solidFill>
                <a:srgbClr val="F1C23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2" name="Shape 352"/>
          <p:cNvSpPr/>
          <p:nvPr/>
        </p:nvSpPr>
        <p:spPr>
          <a:xfrm>
            <a:off x="1091400" y="4293600"/>
            <a:ext cx="453900" cy="272400"/>
          </a:xfrm>
          <a:prstGeom prst="rect">
            <a:avLst/>
          </a:prstGeom>
          <a:solidFill>
            <a:srgbClr val="6AA8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Shape 353"/>
          <p:cNvSpPr/>
          <p:nvPr/>
        </p:nvSpPr>
        <p:spPr>
          <a:xfrm>
            <a:off x="3435150" y="4308825"/>
            <a:ext cx="453900" cy="272400"/>
          </a:xfrm>
          <a:prstGeom prst="rect">
            <a:avLst/>
          </a:prstGeom>
          <a:solidFill>
            <a:srgbClr val="129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/>
          <p:nvPr/>
        </p:nvSpPr>
        <p:spPr>
          <a:xfrm>
            <a:off x="6293650" y="4308825"/>
            <a:ext cx="453900" cy="272400"/>
          </a:xfrm>
          <a:prstGeom prst="rect">
            <a:avLst/>
          </a:prstGeom>
          <a:solidFill>
            <a:srgbClr val="F1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Shape 355"/>
          <p:cNvSpPr txBox="1"/>
          <p:nvPr/>
        </p:nvSpPr>
        <p:spPr>
          <a:xfrm>
            <a:off x="5318300" y="4517275"/>
            <a:ext cx="2331900" cy="5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Mesosfera Exosfera</a:t>
            </a:r>
            <a:endParaRPr sz="1800"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56" name="Shape 356"/>
          <p:cNvSpPr txBox="1"/>
          <p:nvPr/>
        </p:nvSpPr>
        <p:spPr>
          <a:xfrm>
            <a:off x="1962750" y="4517275"/>
            <a:ext cx="3488400" cy="5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Estratosfera (Ozonosfera)</a:t>
            </a:r>
            <a:endParaRPr sz="1800"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57" name="Shape 357"/>
          <p:cNvSpPr txBox="1"/>
          <p:nvPr/>
        </p:nvSpPr>
        <p:spPr>
          <a:xfrm>
            <a:off x="152400" y="4566000"/>
            <a:ext cx="2331900" cy="50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rPr>
              <a:t>Troposfera</a:t>
            </a:r>
            <a:endParaRPr sz="1800"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/>
        </p:nvSpPr>
        <p:spPr>
          <a:xfrm>
            <a:off x="-50" y="1108700"/>
            <a:ext cx="9144000" cy="23355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Shape 363"/>
          <p:cNvSpPr txBox="1"/>
          <p:nvPr>
            <p:ph type="title"/>
          </p:nvPr>
        </p:nvSpPr>
        <p:spPr>
          <a:xfrm>
            <a:off x="311700" y="190100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>
                <a:solidFill>
                  <a:srgbClr val="FFFFFF"/>
                </a:solidFill>
              </a:rPr>
              <a:t>Ecosistemas del mundo</a:t>
            </a:r>
            <a:endParaRPr sz="4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Shape 3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8475" y="661875"/>
            <a:ext cx="5093000" cy="381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Shape 3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8636" y="603475"/>
            <a:ext cx="6306725" cy="387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Shape 3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4485" y="592065"/>
            <a:ext cx="6335028" cy="3959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Shape 383"/>
          <p:cNvPicPr preferRelativeResize="0"/>
          <p:nvPr/>
        </p:nvPicPr>
        <p:blipFill rotWithShape="1">
          <a:blip r:embed="rId3">
            <a:alphaModFix/>
          </a:blip>
          <a:srcRect b="7910" l="0" r="0" t="0"/>
          <a:stretch/>
        </p:blipFill>
        <p:spPr>
          <a:xfrm>
            <a:off x="911812" y="515727"/>
            <a:ext cx="7320376" cy="4112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utterstock_152822789-700x325.jpg"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250" y="465313"/>
            <a:ext cx="6667500" cy="30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569700" y="3780825"/>
            <a:ext cx="8004600" cy="10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6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“</a:t>
            </a:r>
            <a:r>
              <a:rPr b="1" lang="es" sz="28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El futuro del aprendizaje experimental</a:t>
            </a:r>
            <a:r>
              <a:rPr b="1" lang="es" sz="36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”</a:t>
            </a:r>
            <a:endParaRPr b="1" sz="3600">
              <a:solidFill>
                <a:srgbClr val="1297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/>
        </p:nvSpPr>
        <p:spPr>
          <a:xfrm>
            <a:off x="-50" y="1337300"/>
            <a:ext cx="9144000" cy="23355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Shape 38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>
                <a:solidFill>
                  <a:schemeClr val="lt1"/>
                </a:solidFill>
              </a:rPr>
              <a:t>Cambio climático</a:t>
            </a:r>
            <a:endParaRPr sz="4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Shape 394" title="Antes que sea tarde, Trailer en castellano (Before the flood).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8350" y="379025"/>
            <a:ext cx="5847275" cy="438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1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400" name="Shape 400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to.png" id="401" name="Shape 4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650" y="1426700"/>
            <a:ext cx="3149474" cy="144055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Shape 402"/>
          <p:cNvSpPr txBox="1"/>
          <p:nvPr/>
        </p:nvSpPr>
        <p:spPr>
          <a:xfrm>
            <a:off x="0" y="3241775"/>
            <a:ext cx="45765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Introducción</a:t>
            </a:r>
            <a:endParaRPr sz="5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38984.png" id="172" name="Shape 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487" y="1474100"/>
            <a:ext cx="8363024" cy="219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/>
        </p:nvSpPr>
        <p:spPr>
          <a:xfrm>
            <a:off x="1008000" y="1214400"/>
            <a:ext cx="7128000" cy="29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Todos somos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     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Nuestro mundo es lo que hacemos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¿Qué puedo hacer con lo que se?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Compartimos lo que hacemos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Somos </a:t>
            </a: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más</a:t>
            </a: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 que consumidores, somos productivos, creativos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Buscamos oportunidades para aprender a hacer cosas nuevas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Somos abiertos, incluyentes, alentadores y de espíritu generoso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Est</a:t>
            </a:r>
            <a:r>
              <a:rPr b="1" lang="es">
                <a:solidFill>
                  <a:srgbClr val="3D85C6"/>
                </a:solidFill>
                <a:latin typeface="Ubuntu"/>
                <a:ea typeface="Ubuntu"/>
                <a:cs typeface="Ubuntu"/>
                <a:sym typeface="Ubuntu"/>
              </a:rPr>
              <a:t>a bien si fallas siempre y cuando lo utilices para aprender y hacer algo mejor</a:t>
            </a:r>
            <a:endParaRPr b="1">
              <a:solidFill>
                <a:srgbClr val="3D85C6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D85C6"/>
              </a:solidFill>
              <a:latin typeface="Capriola"/>
              <a:ea typeface="Capriola"/>
              <a:cs typeface="Capriola"/>
              <a:sym typeface="Capriola"/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D85C6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pic>
        <p:nvPicPr>
          <p:cNvPr id="178" name="Shape 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1350" y="1623150"/>
            <a:ext cx="1399800" cy="22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Shape 179"/>
          <p:cNvSpPr txBox="1"/>
          <p:nvPr/>
        </p:nvSpPr>
        <p:spPr>
          <a:xfrm>
            <a:off x="2433300" y="473325"/>
            <a:ext cx="4277400" cy="2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000">
                <a:solidFill>
                  <a:schemeClr val="accent5"/>
                </a:solidFill>
                <a:latin typeface="Bree Serif"/>
                <a:ea typeface="Bree Serif"/>
                <a:cs typeface="Bree Serif"/>
                <a:sym typeface="Bree Serif"/>
              </a:rPr>
              <a:t>MANIFIESTO </a:t>
            </a:r>
            <a:r>
              <a:rPr b="1" lang="es" sz="3000">
                <a:solidFill>
                  <a:schemeClr val="accent5"/>
                </a:solidFill>
                <a:latin typeface="Bree Serif"/>
                <a:ea typeface="Bree Serif"/>
                <a:cs typeface="Bree Serif"/>
                <a:sym typeface="Bree Serif"/>
              </a:rPr>
              <a:t>MAKER</a:t>
            </a:r>
            <a:endParaRPr b="1" sz="3000">
              <a:solidFill>
                <a:schemeClr val="accent5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eto.png"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6750" y="1893788"/>
            <a:ext cx="4630500" cy="21179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Shape 185"/>
          <p:cNvSpPr txBox="1"/>
          <p:nvPr>
            <p:ph type="title"/>
          </p:nvPr>
        </p:nvSpPr>
        <p:spPr>
          <a:xfrm>
            <a:off x="311700" y="7620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Bienvenidos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/>
        </p:nvSpPr>
        <p:spPr>
          <a:xfrm>
            <a:off x="1091625" y="1176175"/>
            <a:ext cx="7104600" cy="3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4000">
                <a:latin typeface="Capriola"/>
                <a:ea typeface="Capriola"/>
                <a:cs typeface="Capriola"/>
                <a:sym typeface="Capriola"/>
              </a:rPr>
              <a:t>M</a:t>
            </a:r>
            <a:r>
              <a:rPr lang="es" sz="4000">
                <a:latin typeface="Capriola"/>
                <a:ea typeface="Capriola"/>
                <a:cs typeface="Capriola"/>
                <a:sym typeface="Capriola"/>
              </a:rPr>
              <a:t>eteorología</a:t>
            </a:r>
            <a:endParaRPr sz="4000">
              <a:latin typeface="Capriola"/>
              <a:ea typeface="Capriola"/>
              <a:cs typeface="Capriola"/>
              <a:sym typeface="Capriola"/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latin typeface="Capriola"/>
              <a:ea typeface="Capriola"/>
              <a:cs typeface="Capriola"/>
              <a:sym typeface="Capriola"/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latin typeface="Capriola"/>
              <a:ea typeface="Capriola"/>
              <a:cs typeface="Capriola"/>
              <a:sym typeface="Capriol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4000">
                <a:latin typeface="Capriola"/>
                <a:ea typeface="Capriola"/>
                <a:cs typeface="Capriola"/>
                <a:sym typeface="Capriola"/>
              </a:rPr>
              <a:t>Tecnologías de la Información</a:t>
            </a:r>
            <a:endParaRPr sz="4000"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91" name="Shape 191"/>
          <p:cNvSpPr/>
          <p:nvPr/>
        </p:nvSpPr>
        <p:spPr>
          <a:xfrm>
            <a:off x="4156725" y="2072250"/>
            <a:ext cx="974400" cy="999000"/>
          </a:xfrm>
          <a:prstGeom prst="mathPlus">
            <a:avLst>
              <a:gd fmla="val 23520" name="adj1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¿Qué es meteorITo?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/>
              <a:t>Meteorología</a:t>
            </a:r>
            <a:endParaRPr sz="3600"/>
          </a:p>
        </p:txBody>
      </p:sp>
      <p:pic>
        <p:nvPicPr>
          <p:cNvPr id="198" name="Shape 1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4238" y="775975"/>
            <a:ext cx="7115526" cy="286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/>
          <p:nvPr>
            <p:ph type="title"/>
          </p:nvPr>
        </p:nvSpPr>
        <p:spPr>
          <a:xfrm>
            <a:off x="311700" y="316575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¿Qué haremos en meteorITo?</a:t>
            </a:r>
            <a:endParaRPr/>
          </a:p>
        </p:txBody>
      </p:sp>
      <p:sp>
        <p:nvSpPr>
          <p:cNvPr id="204" name="Shape 204"/>
          <p:cNvSpPr txBox="1"/>
          <p:nvPr>
            <p:ph type="title"/>
          </p:nvPr>
        </p:nvSpPr>
        <p:spPr>
          <a:xfrm>
            <a:off x="311700" y="176110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Estación meteorológica digital</a:t>
            </a: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4282200" y="1228250"/>
            <a:ext cx="579600" cy="5058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Caja.png"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5650" y="2803425"/>
            <a:ext cx="2571025" cy="179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