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Ubuntu"/>
      <p:regular r:id="rId29"/>
      <p:bold r:id="rId30"/>
      <p:italic r:id="rId31"/>
      <p:boldItalic r:id="rId32"/>
    </p:embeddedFont>
    <p:embeddedFont>
      <p:font typeface="Capriola"/>
      <p:regular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Ubuntu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Ubuntu-italic.fntdata"/><Relationship Id="rId30" Type="http://schemas.openxmlformats.org/officeDocument/2006/relationships/font" Target="fonts/Ubuntu-bold.fntdata"/><Relationship Id="rId11" Type="http://schemas.openxmlformats.org/officeDocument/2006/relationships/slide" Target="slides/slide6.xml"/><Relationship Id="rId33" Type="http://schemas.openxmlformats.org/officeDocument/2006/relationships/font" Target="fonts/Capriola-regular.fntdata"/><Relationship Id="rId10" Type="http://schemas.openxmlformats.org/officeDocument/2006/relationships/slide" Target="slides/slide5.xml"/><Relationship Id="rId32" Type="http://schemas.openxmlformats.org/officeDocument/2006/relationships/font" Target="fonts/Ubuntu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Shape 2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Shape 2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Shape 2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57" name="Shape 5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5" name="Shape 6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1" name="Shape 7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Shape 77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79" name="Shape 7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Shape 8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2" name="Shape 9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6" name="Shape 96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Relationship Id="rId5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meteorito.mx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/>
        </p:nvSpPr>
        <p:spPr>
          <a:xfrm>
            <a:off x="403000" y="6825"/>
            <a:ext cx="58986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11 - Digital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4" name="Shape 104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0" y="40123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Armado de estación meteorológica digital</a:t>
            </a:r>
            <a:endParaRPr sz="3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6" name="Shape 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9751" y="1196375"/>
            <a:ext cx="3004499" cy="3004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311700" y="15240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latin typeface="Ubuntu"/>
                <a:ea typeface="Ubuntu"/>
                <a:cs typeface="Ubuntu"/>
                <a:sym typeface="Ubuntu"/>
              </a:rPr>
              <a:t>Código de la  estación meteorológica</a:t>
            </a:r>
            <a:endParaRPr sz="20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73" name="Shape 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9800" y="972925"/>
            <a:ext cx="4264405" cy="406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 txBox="1"/>
          <p:nvPr/>
        </p:nvSpPr>
        <p:spPr>
          <a:xfrm>
            <a:off x="5150575" y="1398925"/>
            <a:ext cx="30240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Shape 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8225" y="1231550"/>
            <a:ext cx="7027085" cy="3658649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 txBox="1"/>
          <p:nvPr>
            <p:ph idx="4294967295" type="title"/>
          </p:nvPr>
        </p:nvSpPr>
        <p:spPr>
          <a:xfrm>
            <a:off x="311700" y="1607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Registro a </a:t>
            </a:r>
            <a:r>
              <a:rPr lang="es" u="sng"/>
              <a:t>redmet.org</a:t>
            </a:r>
            <a:endParaRPr u="sng"/>
          </a:p>
        </p:txBody>
      </p:sp>
      <p:sp>
        <p:nvSpPr>
          <p:cNvPr id="181" name="Shape 181"/>
          <p:cNvSpPr txBox="1"/>
          <p:nvPr/>
        </p:nvSpPr>
        <p:spPr>
          <a:xfrm>
            <a:off x="311700" y="828725"/>
            <a:ext cx="54384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AutoNum type="arabicPeriod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Registro a redmet.org → Da click en “Regístrate”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7439859" y="1383950"/>
            <a:ext cx="552300" cy="5253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6477" y="991475"/>
            <a:ext cx="4052050" cy="3270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221125" y="1342375"/>
            <a:ext cx="3881100" cy="21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AutoNum type="arabicPeriod" startAt="2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Completa los datos para el registro y da click en “Registrate”: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Ubuntu"/>
              <a:ea typeface="Ubuntu"/>
              <a:cs typeface="Ubuntu"/>
              <a:sym typeface="Ubuntu"/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Char char="●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nickname 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Char char="●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nombre 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Char char="●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correo electrónico 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Font typeface="Ubuntu"/>
              <a:buChar char="●"/>
            </a:pPr>
            <a:r>
              <a:rPr lang="es" sz="1600">
                <a:latin typeface="Ubuntu"/>
                <a:ea typeface="Ubuntu"/>
                <a:cs typeface="Ubuntu"/>
                <a:sym typeface="Ubuntu"/>
              </a:rPr>
              <a:t>contraseña.</a:t>
            </a:r>
            <a:endParaRPr sz="16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7543220" y="3365539"/>
            <a:ext cx="1054200" cy="9690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/>
        </p:nvSpPr>
        <p:spPr>
          <a:xfrm>
            <a:off x="203025" y="190125"/>
            <a:ext cx="73674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3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redmet.org solicitará validar tu correo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descr="correo validacion.JPG"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350" y="736477"/>
            <a:ext cx="8710876" cy="433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39825"/>
            <a:ext cx="8839198" cy="3629697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Shape 201"/>
          <p:cNvSpPr txBox="1"/>
          <p:nvPr/>
        </p:nvSpPr>
        <p:spPr>
          <a:xfrm>
            <a:off x="203025" y="190125"/>
            <a:ext cx="73491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4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Ingresa a tu correo para continuar con el registro en redmet.org y da click en: “Valida tu correo password”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02" name="Shape 202"/>
          <p:cNvSpPr/>
          <p:nvPr/>
        </p:nvSpPr>
        <p:spPr>
          <a:xfrm>
            <a:off x="3441117" y="3046395"/>
            <a:ext cx="2291100" cy="9690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/>
        </p:nvSpPr>
        <p:spPr>
          <a:xfrm>
            <a:off x="203025" y="190125"/>
            <a:ext cx="79740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5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En el sitio de redmet.org da click en “Crea tu estación”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descr="crea tu estación.JPG"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025" y="736477"/>
            <a:ext cx="8689648" cy="4325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/>
          <p:nvPr/>
        </p:nvSpPr>
        <p:spPr>
          <a:xfrm>
            <a:off x="7190045" y="1506964"/>
            <a:ext cx="1054200" cy="9690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2837" y="666775"/>
            <a:ext cx="4761924" cy="41779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Shape 215"/>
          <p:cNvSpPr txBox="1"/>
          <p:nvPr/>
        </p:nvSpPr>
        <p:spPr>
          <a:xfrm>
            <a:off x="88575" y="1150000"/>
            <a:ext cx="4067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6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En la ventana “Nuevo Dispositivo” ingresa el nombre que tendrá la estación meteorológica y una breve descripción; da click en el botón: Siguiente paso: Ingresar Ubicación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16" name="Shape 216"/>
          <p:cNvSpPr/>
          <p:nvPr/>
        </p:nvSpPr>
        <p:spPr>
          <a:xfrm>
            <a:off x="6871200" y="4279475"/>
            <a:ext cx="2272800" cy="6159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/>
        </p:nvSpPr>
        <p:spPr>
          <a:xfrm>
            <a:off x="4301375" y="1394550"/>
            <a:ext cx="4500600" cy="23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7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En la siguiente ventana escribe nuevamente el nombre de tu estación y asigna los datos de localización: calle y número, colonia y estado; al terminar da click en “Guardar estación”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22" name="Shape 2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274" y="473650"/>
            <a:ext cx="3556100" cy="4123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/>
          <p:nvPr/>
        </p:nvSpPr>
        <p:spPr>
          <a:xfrm>
            <a:off x="2820170" y="3951914"/>
            <a:ext cx="1054200" cy="9690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987" y="901175"/>
            <a:ext cx="7892026" cy="392122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/>
          <p:nvPr/>
        </p:nvSpPr>
        <p:spPr>
          <a:xfrm>
            <a:off x="80550" y="214100"/>
            <a:ext cx="8982900" cy="5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8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redmet.org acaba de crear un ID o métrica (listado de números y caracteres) este identificador servirá para vincular el sitio con el código en Arduino y comenzar a transmitir datos.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802200" y="1412650"/>
            <a:ext cx="4142100" cy="8874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/>
        </p:nvSpPr>
        <p:spPr>
          <a:xfrm>
            <a:off x="279775" y="1229900"/>
            <a:ext cx="4157400" cy="27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9.- Una vez que tengas el ID o métrica “token” ingresa al código en Arduino IDE, encontrarás 3 secciones: 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Ubuntu"/>
              <a:buChar char="✓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estación-meteorito 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Ubuntu"/>
              <a:buChar char="✓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meteorito.cpp 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Ubuntu"/>
              <a:buChar char="✓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meteorito.h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36" name="Shape 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7250" y="1376688"/>
            <a:ext cx="3836525" cy="1587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/>
          <p:nvPr/>
        </p:nvSpPr>
        <p:spPr>
          <a:xfrm>
            <a:off x="6378950" y="2221700"/>
            <a:ext cx="1137000" cy="670200"/>
          </a:xfrm>
          <a:prstGeom prst="ellipse">
            <a:avLst/>
          </a:prstGeom>
          <a:solidFill>
            <a:srgbClr val="FFFF00">
              <a:alpha val="2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Recomendaciones de instalación</a:t>
            </a:r>
            <a:endParaRPr sz="2000"/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239900" y="1421850"/>
            <a:ext cx="4454700" cy="268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✓"/>
            </a:pPr>
            <a:r>
              <a:rPr lang="es" sz="1400">
                <a:solidFill>
                  <a:schemeClr val="dk1"/>
                </a:solidFill>
              </a:rPr>
              <a:t>Evitar obstrucciones a los sensores, como paredes, árboles, vallas, etc. Cualquier objeto que modifique alguna de las variables meteorológicas, se recomienda una distancia mínima de 2 metros de cualquier obstrucción.</a:t>
            </a:r>
            <a:endParaRPr sz="1400"/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4772800" y="1646075"/>
            <a:ext cx="4221300" cy="229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solidFill>
                  <a:schemeClr val="dk1"/>
                </a:solidFill>
              </a:rPr>
              <a:t>Imagen de paredes</a:t>
            </a:r>
            <a:endParaRPr sz="1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/>
        </p:nvSpPr>
        <p:spPr>
          <a:xfrm>
            <a:off x="80550" y="1426525"/>
            <a:ext cx="8811900" cy="14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10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Entra a la sección de </a:t>
            </a:r>
            <a:r>
              <a:rPr b="1" lang="es" sz="1500">
                <a:latin typeface="Ubuntu"/>
                <a:ea typeface="Ubuntu"/>
                <a:cs typeface="Ubuntu"/>
                <a:sym typeface="Ubuntu"/>
              </a:rPr>
              <a:t>Meteorito.cpp </a:t>
            </a:r>
            <a:r>
              <a:rPr lang="es" sz="1500">
                <a:latin typeface="Ubuntu"/>
                <a:ea typeface="Ubuntu"/>
                <a:cs typeface="Ubuntu"/>
                <a:sym typeface="Ubuntu"/>
              </a:rPr>
              <a:t>y busca la siguiente instrucción cambiala por la que te ha dado el sito redmet.org (recuerda modificar sólo lo que se encuentra entre las comillas).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43" name="Shape 243"/>
          <p:cNvSpPr txBox="1"/>
          <p:nvPr/>
        </p:nvSpPr>
        <p:spPr>
          <a:xfrm>
            <a:off x="442650" y="2653025"/>
            <a:ext cx="8258700" cy="14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//identificador único para cada dispositivo, se obtiene de la estación en redmet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200">
                <a:solidFill>
                  <a:srgbClr val="3D85C6"/>
                </a:solidFill>
                <a:latin typeface="Courier New"/>
                <a:ea typeface="Courier New"/>
                <a:cs typeface="Courier New"/>
                <a:sym typeface="Courier New"/>
              </a:rPr>
              <a:t>const char</a:t>
            </a:r>
            <a:r>
              <a:rPr lang="es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identificador [110] </a:t>
            </a:r>
            <a:r>
              <a:rPr b="1" lang="es" sz="1200">
                <a:solidFill>
                  <a:srgbClr val="3D85C6"/>
                </a:solidFill>
                <a:latin typeface="Courier New"/>
                <a:ea typeface="Courier New"/>
                <a:cs typeface="Courier New"/>
                <a:sym typeface="Courier New"/>
              </a:rPr>
              <a:t>PROGMEM</a:t>
            </a:r>
            <a:r>
              <a:rPr lang="es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=</a:t>
            </a:r>
            <a:r>
              <a:rPr lang="es" sz="1200">
                <a:solidFill>
                  <a:srgbClr val="45818E"/>
                </a:solidFill>
                <a:latin typeface="Courier New"/>
                <a:ea typeface="Courier New"/>
                <a:cs typeface="Courier New"/>
                <a:sym typeface="Courier New"/>
              </a:rPr>
              <a:t>”ZjcYTZmYzYtMGUxNy00MTFiLTk5NDctOWIxZWM3YjBjMGUzOmRlMGE2ODk2LWE5ZTYtNGZjYy1iYmE”</a:t>
            </a:r>
            <a:endParaRPr sz="1200">
              <a:solidFill>
                <a:srgbClr val="45818E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/>
          <p:nvPr/>
        </p:nvSpPr>
        <p:spPr>
          <a:xfrm>
            <a:off x="703275" y="1165200"/>
            <a:ext cx="65502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Ubuntu"/>
              <a:buChar char="✓"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Verifica el </a:t>
            </a:r>
            <a:r>
              <a:rPr lang="es">
                <a:latin typeface="Ubuntu"/>
                <a:ea typeface="Ubuntu"/>
                <a:cs typeface="Ubuntu"/>
                <a:sym typeface="Ubuntu"/>
              </a:rPr>
              <a:t>código y cargarlo al Arduino.   </a:t>
            </a:r>
            <a:r>
              <a:rPr lang="es">
                <a:latin typeface="Ubuntu"/>
                <a:ea typeface="Ubuntu"/>
                <a:cs typeface="Ubuntu"/>
                <a:sym typeface="Ubuntu"/>
              </a:rPr>
              <a:t> </a:t>
            </a:r>
            <a:endParaRPr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Ubuntu"/>
              <a:buChar char="✓"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Recuerda conectar el cable de Ethernet al módulo de Arduino y al Módem cuando termine la carga.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3925" y="3055287"/>
            <a:ext cx="1873525" cy="18735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0" name="Shape 250"/>
          <p:cNvCxnSpPr/>
          <p:nvPr/>
        </p:nvCxnSpPr>
        <p:spPr>
          <a:xfrm>
            <a:off x="5024525" y="4074050"/>
            <a:ext cx="1349400" cy="17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1" name="Shape 251"/>
          <p:cNvSpPr txBox="1"/>
          <p:nvPr/>
        </p:nvSpPr>
        <p:spPr>
          <a:xfrm>
            <a:off x="345550" y="3479800"/>
            <a:ext cx="4642200" cy="10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Nota:</a:t>
            </a:r>
            <a:endParaRPr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El módulo Ethernet cuenta con un pequeño indicador de color verde que </a:t>
            </a:r>
            <a:r>
              <a:rPr lang="es">
                <a:latin typeface="Ubuntu"/>
                <a:ea typeface="Ubuntu"/>
                <a:cs typeface="Ubuntu"/>
                <a:sym typeface="Ubuntu"/>
              </a:rPr>
              <a:t>enciende</a:t>
            </a:r>
            <a:r>
              <a:rPr lang="es">
                <a:latin typeface="Ubuntu"/>
                <a:ea typeface="Ubuntu"/>
                <a:cs typeface="Ubuntu"/>
                <a:sym typeface="Ubuntu"/>
              </a:rPr>
              <a:t> con la recepción de datos. 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52" name="Shape 252"/>
          <p:cNvSpPr txBox="1"/>
          <p:nvPr/>
        </p:nvSpPr>
        <p:spPr>
          <a:xfrm>
            <a:off x="345550" y="589250"/>
            <a:ext cx="5821200" cy="6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10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Para empezar a transmitir datos realiza lo siguiente: 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53" name="Shape 2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7825" y="1089000"/>
            <a:ext cx="65722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73924" y="1890905"/>
            <a:ext cx="1471150" cy="952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Shape 2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725" y="530975"/>
            <a:ext cx="8330549" cy="454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Shape 260"/>
          <p:cNvSpPr txBox="1"/>
          <p:nvPr/>
        </p:nvSpPr>
        <p:spPr>
          <a:xfrm>
            <a:off x="80550" y="114475"/>
            <a:ext cx="8982900" cy="5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>
              <a:spcBef>
                <a:spcPts val="0"/>
              </a:spcBef>
              <a:spcAft>
                <a:spcPts val="0"/>
              </a:spcAft>
              <a:buSzPts val="1500"/>
              <a:buFont typeface="Ubuntu"/>
              <a:buAutoNum type="arabicPeriod" startAt="11"/>
            </a:pPr>
            <a:r>
              <a:rPr lang="es" sz="1500">
                <a:latin typeface="Ubuntu"/>
                <a:ea typeface="Ubuntu"/>
                <a:cs typeface="Ubuntu"/>
                <a:sym typeface="Ubuntu"/>
              </a:rPr>
              <a:t>Tu estación meteorológica comenzará a registrar datos y enviarlos al sitio redmet.org</a:t>
            </a:r>
            <a:endParaRPr sz="15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/>
        </p:nvSpPr>
        <p:spPr>
          <a:xfrm>
            <a:off x="0" y="3972875"/>
            <a:ext cx="4576500" cy="61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3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Armado de estación meteorológica digital</a:t>
            </a:r>
            <a:endParaRPr sz="3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66" name="Shape 266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11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67" name="Shape 267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Shape 2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3350" y="909500"/>
            <a:ext cx="2520701" cy="2520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Recomendaciones de instalación</a:t>
            </a:r>
            <a:endParaRPr sz="2000"/>
          </a:p>
        </p:txBody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3895775" y="1220600"/>
            <a:ext cx="4811400" cy="340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✓"/>
            </a:pPr>
            <a:r>
              <a:rPr lang="es" sz="1400">
                <a:solidFill>
                  <a:schemeClr val="dk1"/>
                </a:solidFill>
              </a:rPr>
              <a:t>Alejar de lugares que produzcan calor o frío de forma artificial (aire acondicionado, calentadores eléctricos, etc).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✓"/>
            </a:pPr>
            <a:r>
              <a:rPr lang="es" sz="1400">
                <a:solidFill>
                  <a:schemeClr val="dk1"/>
                </a:solidFill>
              </a:rPr>
              <a:t>Para hacer un cálculo correcto de humedad del aire, se recomienda que esté alejado 15 metros de cuerpos de agua: como fuentes, lagos, ríos, etc.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325" y="1352375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Recomendaciones de instalación</a:t>
            </a:r>
            <a:endParaRPr sz="2000"/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700" y="1911500"/>
            <a:ext cx="5483100" cy="26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✓"/>
            </a:pPr>
            <a:r>
              <a:rPr lang="es" sz="1400">
                <a:solidFill>
                  <a:schemeClr val="dk1"/>
                </a:solidFill>
              </a:rPr>
              <a:t>Nivelar la estación durante la instalación, el soporte central deberá estar lo más vertical posible.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✓"/>
            </a:pPr>
            <a:r>
              <a:rPr lang="es" sz="1400">
                <a:solidFill>
                  <a:schemeClr val="dk1"/>
                </a:solidFill>
              </a:rPr>
              <a:t>Con ayuda de una brújula, orientar la veleta hacia el norte.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grpSp>
        <p:nvGrpSpPr>
          <p:cNvPr id="127" name="Shape 127"/>
          <p:cNvGrpSpPr/>
          <p:nvPr/>
        </p:nvGrpSpPr>
        <p:grpSpPr>
          <a:xfrm>
            <a:off x="5948200" y="1017188"/>
            <a:ext cx="2208775" cy="3751088"/>
            <a:chOff x="5948200" y="940988"/>
            <a:chExt cx="2208775" cy="3751088"/>
          </a:xfrm>
        </p:grpSpPr>
        <p:sp>
          <p:nvSpPr>
            <p:cNvPr id="128" name="Shape 128"/>
            <p:cNvSpPr/>
            <p:nvPr/>
          </p:nvSpPr>
          <p:spPr>
            <a:xfrm rot="5400000">
              <a:off x="6284950" y="646388"/>
              <a:ext cx="259200" cy="932700"/>
            </a:xfrm>
            <a:prstGeom prst="can">
              <a:avLst>
                <a:gd fmla="val 25000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6880900" y="1599975"/>
              <a:ext cx="343500" cy="3092100"/>
            </a:xfrm>
            <a:prstGeom prst="can">
              <a:avLst>
                <a:gd fmla="val 25000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6880900" y="1138625"/>
              <a:ext cx="343500" cy="525600"/>
            </a:xfrm>
            <a:prstGeom prst="can">
              <a:avLst>
                <a:gd fmla="val 25000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 rot="5400000">
              <a:off x="6880900" y="849938"/>
              <a:ext cx="343500" cy="525600"/>
            </a:xfrm>
            <a:prstGeom prst="can">
              <a:avLst>
                <a:gd fmla="val 25000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 rot="5400000">
              <a:off x="7561025" y="646400"/>
              <a:ext cx="259200" cy="932700"/>
            </a:xfrm>
            <a:prstGeom prst="can">
              <a:avLst>
                <a:gd fmla="val 25000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Descripción de materiales</a:t>
            </a:r>
            <a:endParaRPr/>
          </a:p>
        </p:txBody>
      </p:sp>
      <p:sp>
        <p:nvSpPr>
          <p:cNvPr id="138" name="Shape 138"/>
          <p:cNvSpPr txBox="1"/>
          <p:nvPr/>
        </p:nvSpPr>
        <p:spPr>
          <a:xfrm>
            <a:off x="505400" y="654075"/>
            <a:ext cx="5380500" cy="30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3 sensores de Efecto Hall (para determinar la rapidez y dirección del viento y para el pluviómetro)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Sensor de humedad/temperatura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Sensor de radiación UV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Sensor de nubosidad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Anemómetro (base de acrílico del anemómetro, aspas)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Veleta (base de acrílico de la veleta, veleta) 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1 Pluviómetro mecánico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39" name="Shape 139"/>
          <p:cNvSpPr txBox="1"/>
          <p:nvPr/>
        </p:nvSpPr>
        <p:spPr>
          <a:xfrm>
            <a:off x="604525" y="485625"/>
            <a:ext cx="6124500" cy="46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073763"/>
                </a:solidFill>
                <a:latin typeface="Ubuntu"/>
                <a:ea typeface="Ubuntu"/>
                <a:cs typeface="Ubuntu"/>
                <a:sym typeface="Ubuntu"/>
              </a:rPr>
              <a:t>Sensores para la medición de variables atmosféricas</a:t>
            </a:r>
            <a:endParaRPr sz="1800">
              <a:solidFill>
                <a:srgbClr val="073763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9375" y="1120750"/>
            <a:ext cx="2466700" cy="246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Descripción de materiales</a:t>
            </a:r>
            <a:endParaRPr/>
          </a:p>
        </p:txBody>
      </p:sp>
      <p:sp>
        <p:nvSpPr>
          <p:cNvPr id="146" name="Shape 146"/>
          <p:cNvSpPr txBox="1"/>
          <p:nvPr/>
        </p:nvSpPr>
        <p:spPr>
          <a:xfrm>
            <a:off x="744500" y="1140500"/>
            <a:ext cx="4038900" cy="250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</a:t>
            </a: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aja de Arduino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Caja de sensores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20 Jumpers macho-hembra de 20 cm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20 Jumpers macho-hembra de 10 cm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Módulo Ethernet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Arduino Mega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Cable Ethernet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Regulador de alimentación para Arduino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218025" y="247750"/>
            <a:ext cx="65211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" sz="1800">
                <a:solidFill>
                  <a:srgbClr val="073763"/>
                </a:solidFill>
                <a:latin typeface="Ubuntu"/>
                <a:ea typeface="Ubuntu"/>
                <a:cs typeface="Ubuntu"/>
                <a:sym typeface="Ubuntu"/>
              </a:rPr>
              <a:t>Componentes para conexión y funcionamiento de sensores</a:t>
            </a:r>
            <a:endParaRPr sz="1800">
              <a:solidFill>
                <a:srgbClr val="073763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5800" y="1190050"/>
            <a:ext cx="4055801" cy="2665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Descripción de materiales</a:t>
            </a:r>
            <a:endParaRPr/>
          </a:p>
        </p:txBody>
      </p:sp>
      <p:sp>
        <p:nvSpPr>
          <p:cNvPr id="154" name="Shape 154"/>
          <p:cNvSpPr txBox="1"/>
          <p:nvPr/>
        </p:nvSpPr>
        <p:spPr>
          <a:xfrm>
            <a:off x="615675" y="1377550"/>
            <a:ext cx="4686300" cy="225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Soportes de acrilico para caja de Arduino 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Codos de 90° PVC de 1"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2 Tubos de PVC de 1"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2 Tubos de PVC de 1" x 20 cm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Tubo de PVC de 1" x 120 cm con base de concreto (mástil)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175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"/>
              <a:buChar char="✓"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Tapón de PVC de 1"</a:t>
            </a:r>
            <a:endParaRPr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55" name="Shape 155"/>
          <p:cNvSpPr txBox="1"/>
          <p:nvPr/>
        </p:nvSpPr>
        <p:spPr>
          <a:xfrm>
            <a:off x="218025" y="247750"/>
            <a:ext cx="65211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073763"/>
                </a:solidFill>
                <a:latin typeface="Ubuntu"/>
                <a:ea typeface="Ubuntu"/>
                <a:cs typeface="Ubuntu"/>
                <a:sym typeface="Ubuntu"/>
              </a:rPr>
              <a:t>Materiales para estructura de soporte</a:t>
            </a:r>
            <a:endParaRPr sz="1800">
              <a:solidFill>
                <a:srgbClr val="073763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1875" y="803550"/>
            <a:ext cx="2955874" cy="295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Manual de instalación</a:t>
            </a:r>
            <a:endParaRPr sz="2000"/>
          </a:p>
        </p:txBody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311700" y="1923000"/>
            <a:ext cx="7856400" cy="211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/>
              <a:t>Para el armado de la estación se seguirán los pasos del manual siguiendo las recomendaciones siguientes:</a:t>
            </a:r>
            <a:endParaRPr sz="1500"/>
          </a:p>
          <a:p>
            <a:pPr indent="-323850" lvl="0" marL="457200" rtl="0">
              <a:lnSpc>
                <a:spcPct val="975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s" sz="1500"/>
              <a:t>Armar la estación completa, buscando que quede lo más hermética posible.</a:t>
            </a:r>
            <a:endParaRPr sz="1500"/>
          </a:p>
          <a:p>
            <a:pPr indent="-323850" lvl="0" marL="457200" rtl="0">
              <a:lnSpc>
                <a:spcPct val="975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s" sz="1500"/>
              <a:t>El manual está enfocado en el armado de la estructura física y de la colocación de los sensores en su lugar.</a:t>
            </a:r>
            <a:endParaRPr sz="1500"/>
          </a:p>
          <a:p>
            <a:pPr indent="0" lvl="0" marL="0" rtl="0">
              <a:lnSpc>
                <a:spcPct val="9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>
              <a:lnSpc>
                <a:spcPct val="9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/>
              <a:t>Consulta el manual aqui: </a:t>
            </a:r>
            <a:r>
              <a:rPr lang="es" sz="1500" u="sng">
                <a:solidFill>
                  <a:schemeClr val="hlink"/>
                </a:solidFill>
                <a:hlinkClick r:id="rId3"/>
              </a:rPr>
              <a:t>link</a:t>
            </a:r>
            <a:endParaRPr sz="1500" u="sng">
              <a:solidFill>
                <a:srgbClr val="0000FF"/>
              </a:solidFill>
            </a:endParaRPr>
          </a:p>
          <a:p>
            <a:pPr indent="0" lvl="0" marL="101600" rtl="0">
              <a:lnSpc>
                <a:spcPct val="97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stacion-conexiones.png" id="167" name="Shape 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6500" y="0"/>
            <a:ext cx="761668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